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Roboto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bold.fntdata"/><Relationship Id="rId14" Type="http://schemas.openxmlformats.org/officeDocument/2006/relationships/font" Target="fonts/Roboto-regular.fntdata"/><Relationship Id="rId17" Type="http://schemas.openxmlformats.org/officeDocument/2006/relationships/font" Target="fonts/Roboto-boldItalic.fntdata"/><Relationship Id="rId16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6f9e470d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6f9e470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c6f9e470d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c6f9e470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c6f9e470d_0_3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c6f9e470d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c6f9e470d_0_4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c6f9e470d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c6f9e470d_0_4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c6f9e470d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c6f9e470d_0_8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c6f9e470d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c6f9e470d_0_12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c6f9e470d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0948c7e518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30948c7e518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Spatial Analysis of Historical Data in London</a:t>
            </a:r>
            <a:endParaRPr sz="3000"/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Exploring the spread of cholera through spatial means and weighted analyses</a:t>
            </a:r>
            <a:endParaRPr sz="17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Water Pumps and Case Locations</a:t>
            </a:r>
            <a:endParaRPr/>
          </a:p>
        </p:txBody>
      </p:sp>
      <p:sp>
        <p:nvSpPr>
          <p:cNvPr id="92" name="Google Shape;92;p14"/>
          <p:cNvSpPr txBox="1"/>
          <p:nvPr>
            <p:ph idx="4294967295" type="body"/>
          </p:nvPr>
        </p:nvSpPr>
        <p:spPr>
          <a:xfrm>
            <a:off x="3277200" y="1121363"/>
            <a:ext cx="24945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Buffer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3" name="Google Shape;93;p14"/>
          <p:cNvSpPr/>
          <p:nvPr/>
        </p:nvSpPr>
        <p:spPr>
          <a:xfrm>
            <a:off x="5166475" y="1121375"/>
            <a:ext cx="1913400" cy="10638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Pumps Buffer - 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proximity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to water pumps played role in spread of cholera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4" name="Google Shape;9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0175" y="1121363"/>
            <a:ext cx="3715498" cy="32559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type="title"/>
          </p:nvPr>
        </p:nvSpPr>
        <p:spPr>
          <a:xfrm>
            <a:off x="265500" y="171375"/>
            <a:ext cx="3699300" cy="122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Population Density of London</a:t>
            </a:r>
            <a:endParaRPr sz="3000"/>
          </a:p>
        </p:txBody>
      </p:sp>
      <p:pic>
        <p:nvPicPr>
          <p:cNvPr id="100" name="Google Shape;10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75425" y="1454350"/>
            <a:ext cx="5523925" cy="3442274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5"/>
          <p:cNvSpPr/>
          <p:nvPr/>
        </p:nvSpPr>
        <p:spPr>
          <a:xfrm>
            <a:off x="972050" y="1814000"/>
            <a:ext cx="1530900" cy="1928700"/>
          </a:xfrm>
          <a:prstGeom prst="wedgeEllipseCallout">
            <a:avLst>
              <a:gd fmla="val 84992" name="adj1"/>
              <a:gd fmla="val 33735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Population density can affect spread of Cholera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 txBox="1"/>
          <p:nvPr>
            <p:ph type="title"/>
          </p:nvPr>
        </p:nvSpPr>
        <p:spPr>
          <a:xfrm>
            <a:off x="200075" y="11190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Death Cases in London</a:t>
            </a:r>
            <a:endParaRPr/>
          </a:p>
        </p:txBody>
      </p:sp>
      <p:pic>
        <p:nvPicPr>
          <p:cNvPr id="107" name="Google Shape;10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2525" y="2079622"/>
            <a:ext cx="3074980" cy="2880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63475" y="2079625"/>
            <a:ext cx="3287525" cy="282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/>
          <p:nvPr>
            <p:ph idx="4294967295" type="body"/>
          </p:nvPr>
        </p:nvSpPr>
        <p:spPr>
          <a:xfrm>
            <a:off x="1096900" y="400975"/>
            <a:ext cx="5039400" cy="9063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500">
                <a:solidFill>
                  <a:schemeClr val="lt1"/>
                </a:solidFill>
              </a:rPr>
              <a:t>Spatial Joins &amp; Labeling 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14" name="Google Shape;114;p17"/>
          <p:cNvSpPr txBox="1"/>
          <p:nvPr>
            <p:ph idx="4294967295" type="body"/>
          </p:nvPr>
        </p:nvSpPr>
        <p:spPr>
          <a:xfrm>
            <a:off x="2126317" y="2336550"/>
            <a:ext cx="1315500" cy="47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09.17.XX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115" name="Google Shape;115;p17"/>
          <p:cNvSpPr txBox="1"/>
          <p:nvPr>
            <p:ph idx="4294967295" type="body"/>
          </p:nvPr>
        </p:nvSpPr>
        <p:spPr>
          <a:xfrm>
            <a:off x="3767755" y="2336550"/>
            <a:ext cx="1315500" cy="47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1013.XX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116" name="Google Shape;116;p17"/>
          <p:cNvSpPr txBox="1"/>
          <p:nvPr>
            <p:ph idx="4294967295" type="body"/>
          </p:nvPr>
        </p:nvSpPr>
        <p:spPr>
          <a:xfrm>
            <a:off x="5416699" y="2336550"/>
            <a:ext cx="1315500" cy="47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10.20.XX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117" name="Google Shape;117;p17"/>
          <p:cNvSpPr txBox="1"/>
          <p:nvPr>
            <p:ph idx="4294967295" type="body"/>
          </p:nvPr>
        </p:nvSpPr>
        <p:spPr>
          <a:xfrm>
            <a:off x="7111512" y="2336550"/>
            <a:ext cx="1315500" cy="47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11.01.XX</a:t>
            </a:r>
            <a:endParaRPr sz="1600">
              <a:solidFill>
                <a:schemeClr val="lt1"/>
              </a:solidFill>
            </a:endParaRPr>
          </a:p>
        </p:txBody>
      </p:sp>
      <p:pic>
        <p:nvPicPr>
          <p:cNvPr id="118" name="Google Shape;11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6900" y="1385375"/>
            <a:ext cx="6657200" cy="3237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Labeled Water Pumps</a:t>
            </a:r>
            <a:endParaRPr/>
          </a:p>
        </p:txBody>
      </p:sp>
      <p:sp>
        <p:nvSpPr>
          <p:cNvPr id="124" name="Google Shape;124;p18"/>
          <p:cNvSpPr txBox="1"/>
          <p:nvPr>
            <p:ph idx="4294967295" type="body"/>
          </p:nvPr>
        </p:nvSpPr>
        <p:spPr>
          <a:xfrm>
            <a:off x="2193650" y="2337750"/>
            <a:ext cx="1449000" cy="18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Dir. f Sales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125" name="Google Shape;125;p18"/>
          <p:cNvSpPr txBox="1"/>
          <p:nvPr>
            <p:ph idx="4294967295" type="body"/>
          </p:nvPr>
        </p:nvSpPr>
        <p:spPr>
          <a:xfrm>
            <a:off x="531750" y="3566975"/>
            <a:ext cx="1449000" cy="18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North America Lad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126" name="Google Shape;126;p18"/>
          <p:cNvSpPr txBox="1"/>
          <p:nvPr>
            <p:ph idx="4294967295" type="body"/>
          </p:nvPr>
        </p:nvSpPr>
        <p:spPr>
          <a:xfrm>
            <a:off x="3858613" y="3566975"/>
            <a:ext cx="1449000" cy="18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Europe Lead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127" name="Google Shape;127;p18"/>
          <p:cNvSpPr txBox="1"/>
          <p:nvPr>
            <p:ph idx="4294967295" type="body"/>
          </p:nvPr>
        </p:nvSpPr>
        <p:spPr>
          <a:xfrm>
            <a:off x="6353925" y="2337750"/>
            <a:ext cx="1449000" cy="18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Dir. of Engineering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128" name="Google Shape;128;p18"/>
          <p:cNvSpPr txBox="1"/>
          <p:nvPr>
            <p:ph idx="4294967295" type="body"/>
          </p:nvPr>
        </p:nvSpPr>
        <p:spPr>
          <a:xfrm>
            <a:off x="7185738" y="3566975"/>
            <a:ext cx="1449000" cy="18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Back End Lead</a:t>
            </a:r>
            <a:endParaRPr sz="1100">
              <a:solidFill>
                <a:schemeClr val="lt1"/>
              </a:solidFill>
            </a:endParaRPr>
          </a:p>
        </p:txBody>
      </p:sp>
      <p:pic>
        <p:nvPicPr>
          <p:cNvPr id="129" name="Google Shape;12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6250" y="924100"/>
            <a:ext cx="3963651" cy="3532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6025" y="1385375"/>
            <a:ext cx="4738874" cy="2830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9"/>
          <p:cNvSpPr txBox="1"/>
          <p:nvPr>
            <p:ph type="title"/>
          </p:nvPr>
        </p:nvSpPr>
        <p:spPr>
          <a:xfrm>
            <a:off x="387950" y="107150"/>
            <a:ext cx="4045200" cy="66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Theissen Polygons &amp;</a:t>
            </a:r>
            <a:endParaRPr sz="3200"/>
          </a:p>
        </p:txBody>
      </p:sp>
      <p:pic>
        <p:nvPicPr>
          <p:cNvPr id="136" name="Google Shape;13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8175" y="768350"/>
            <a:ext cx="3173959" cy="407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98250" y="837650"/>
            <a:ext cx="4181851" cy="3666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/>
          <p:nvPr/>
        </p:nvSpPr>
        <p:spPr>
          <a:xfrm>
            <a:off x="4735400" y="169400"/>
            <a:ext cx="4244700" cy="516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Weighted Means</a:t>
            </a:r>
            <a:endParaRPr sz="3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0"/>
          <p:cNvSpPr txBox="1"/>
          <p:nvPr>
            <p:ph type="ctrTitle"/>
          </p:nvPr>
        </p:nvSpPr>
        <p:spPr>
          <a:xfrm>
            <a:off x="36025" y="12285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Death Case Analysis</a:t>
            </a:r>
            <a:endParaRPr/>
          </a:p>
        </p:txBody>
      </p:sp>
      <p:pic>
        <p:nvPicPr>
          <p:cNvPr id="144" name="Google Shape;14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34513" y="2111922"/>
            <a:ext cx="3225119" cy="27713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